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6" r:id="rId3"/>
  </p:sldMasterIdLst>
  <p:sldIdLst>
    <p:sldId id="257" r:id="rId4"/>
    <p:sldId id="276" r:id="rId5"/>
    <p:sldId id="269" r:id="rId6"/>
    <p:sldId id="280"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73" d="100"/>
          <a:sy n="73" d="100"/>
        </p:scale>
        <p:origin x="3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00272"/>
            <a:ext cx="103632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4400" y="2838381"/>
            <a:ext cx="103632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2233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2446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67359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59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00142" y="2629714"/>
            <a:ext cx="7591717"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311541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989" y="1209856"/>
            <a:ext cx="8952412"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85455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00272"/>
            <a:ext cx="103632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4400" y="2838381"/>
            <a:ext cx="103632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0277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
        <p:nvSpPr>
          <p:cNvPr id="10" name="Title Placeholder 1"/>
          <p:cNvSpPr>
            <a:spLocks noGrp="1"/>
          </p:cNvSpPr>
          <p:nvPr>
            <p:ph type="title"/>
          </p:nvPr>
        </p:nvSpPr>
        <p:spPr>
          <a:xfrm>
            <a:off x="813916" y="339000"/>
            <a:ext cx="10550994"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p:cNvSpPr>
            <a:spLocks noGrp="1"/>
          </p:cNvSpPr>
          <p:nvPr>
            <p:ph idx="1"/>
          </p:nvPr>
        </p:nvSpPr>
        <p:spPr>
          <a:xfrm>
            <a:off x="813916" y="1149532"/>
            <a:ext cx="10550994" cy="4870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370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3916" y="1145512"/>
            <a:ext cx="5511635" cy="49253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5853274" y="1145512"/>
            <a:ext cx="5511635" cy="49253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273000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7789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380113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478" y="387768"/>
            <a:ext cx="10214917"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1032478" y="1149532"/>
            <a:ext cx="10214917"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6431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779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300142" y="2629714"/>
            <a:ext cx="7591717"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317677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989" y="1209856"/>
            <a:ext cx="8952412"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01981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1495" y="1184367"/>
            <a:ext cx="5186543" cy="49925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060853" y="1184367"/>
            <a:ext cx="5186543" cy="49925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73913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10557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62226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989" y="1209856"/>
            <a:ext cx="8952412"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2046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00272"/>
            <a:ext cx="103632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4400" y="2838381"/>
            <a:ext cx="103632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6465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478" y="387768"/>
            <a:ext cx="10214917"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1032478" y="1149532"/>
            <a:ext cx="10214917"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9094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1495" y="1184367"/>
            <a:ext cx="5186543"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060853" y="1184367"/>
            <a:ext cx="5186543"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9841470" y="6463446"/>
            <a:ext cx="86771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104380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jp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8.jp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94" y="339000"/>
            <a:ext cx="10225901"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1494" y="1149532"/>
            <a:ext cx="10225901" cy="4870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2624435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panose="020F0502020204030204" pitchFamily="34" charset="0"/>
          <a:ea typeface="Roboto Light"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panose="020F0502020204030204" pitchFamily="34" charset="0"/>
          <a:ea typeface="Roboto Light" panose="02000000000000000000" pitchFamily="2" charset="0"/>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panose="020F0502020204030204" pitchFamily="34" charset="0"/>
          <a:ea typeface="Roboto Light" panose="02000000000000000000" pitchFamily="2"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Roboto Light" panose="02000000000000000000" pitchFamily="2"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Roboto Light"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1494" y="339000"/>
            <a:ext cx="10225901"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1494" y="1149532"/>
            <a:ext cx="10225901"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16783087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916" y="339000"/>
            <a:ext cx="10550994"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3916" y="1149532"/>
            <a:ext cx="10550994"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20272" y="6463446"/>
            <a:ext cx="7921197"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10749498" y="6463446"/>
            <a:ext cx="615412"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5980418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file:///\\Ny-viewpst\pst$\GGirvalo\CMF%209.14\COE%20Presentation%209.14-%20Muhammad%20Ali.pptx"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file:///\\Ny-viewpst\pst$\GGirvalo\CMF%209.14\Generative%20Artificial%20Intelligence-%20Courtney.pptx"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file:///\\Ny-viewpst\pst$\GGirvalo\CMF%209.14\ANSI%20CMF%203%20C%20Panel%20Session%20All%20Slides%20Compressed-%20Dan%20new.pptx"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585" y="2059119"/>
            <a:ext cx="10874829" cy="640539"/>
          </a:xfrm>
        </p:spPr>
        <p:txBody>
          <a:bodyPr/>
          <a:lstStyle/>
          <a:p>
            <a:r>
              <a:rPr lang="en-US" dirty="0"/>
              <a:t>2023 September Company Member Forum</a:t>
            </a:r>
          </a:p>
        </p:txBody>
      </p:sp>
      <p:sp>
        <p:nvSpPr>
          <p:cNvPr id="5" name="TextBox 4"/>
          <p:cNvSpPr txBox="1"/>
          <p:nvPr/>
        </p:nvSpPr>
        <p:spPr>
          <a:xfrm>
            <a:off x="2209800" y="2926801"/>
            <a:ext cx="7772400" cy="430887"/>
          </a:xfrm>
          <a:prstGeom prst="rect">
            <a:avLst/>
          </a:prstGeom>
          <a:noFill/>
        </p:spPr>
        <p:txBody>
          <a:bodyPr wrap="square" rtlCol="0">
            <a:spAutoFit/>
          </a:bodyPr>
          <a:lstStyle/>
          <a:p>
            <a:pPr algn="ctr" defTabSz="457200">
              <a:spcAft>
                <a:spcPts val="600"/>
              </a:spcAft>
            </a:pPr>
            <a:r>
              <a:rPr lang="en-US" sz="2200" dirty="0">
                <a:solidFill>
                  <a:srgbClr val="E7E6E6">
                    <a:lumMod val="25000"/>
                  </a:srgbClr>
                </a:solidFill>
                <a:latin typeface="Calibri" panose="020F0502020204030204"/>
                <a:ea typeface="Roboto Light" panose="02000000000000000000" pitchFamily="2" charset="0"/>
              </a:rPr>
              <a:t>September 14, 2023</a:t>
            </a:r>
          </a:p>
        </p:txBody>
      </p:sp>
    </p:spTree>
    <p:extLst>
      <p:ext uri="{BB962C8B-B14F-4D97-AF65-F5344CB8AC3E}">
        <p14:creationId xmlns:p14="http://schemas.microsoft.com/office/powerpoint/2010/main" val="69365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6796" y="2241340"/>
            <a:ext cx="7772400" cy="838110"/>
          </a:xfrm>
        </p:spPr>
        <p:txBody>
          <a:bodyPr/>
          <a:lstStyle/>
          <a:p>
            <a:r>
              <a:rPr lang="en-US" dirty="0"/>
              <a:t>Closing Items</a:t>
            </a:r>
          </a:p>
        </p:txBody>
      </p:sp>
    </p:spTree>
    <p:extLst>
      <p:ext uri="{BB962C8B-B14F-4D97-AF65-F5344CB8AC3E}">
        <p14:creationId xmlns:p14="http://schemas.microsoft.com/office/powerpoint/2010/main" val="25432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Opening Items</a:t>
            </a:r>
          </a:p>
        </p:txBody>
      </p:sp>
      <p:sp>
        <p:nvSpPr>
          <p:cNvPr id="5" name="Content Placeholder 4"/>
          <p:cNvSpPr>
            <a:spLocks noGrp="1"/>
          </p:cNvSpPr>
          <p:nvPr>
            <p:ph sz="half" idx="13"/>
          </p:nvPr>
        </p:nvSpPr>
        <p:spPr>
          <a:xfrm>
            <a:off x="914400" y="1145512"/>
            <a:ext cx="10450509" cy="4925351"/>
          </a:xfrm>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2800" b="1" kern="1200" dirty="0">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Alan Manche</a:t>
            </a:r>
            <a:r>
              <a:rPr lang="en-US" sz="2800" kern="1200" dirty="0">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 VP, External Affairs - Schneider Electric and ANSI CMF Chair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kern="1200" dirty="0">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Housekeeping Items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b="1" kern="1200" spc="-5"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Joe Bhatia</a:t>
            </a:r>
            <a:r>
              <a:rPr lang="en-US" sz="2800" kern="1200" spc="-5"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President and CEO, American National Standards Institute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23080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27544" y="1060634"/>
            <a:ext cx="4828673" cy="1031051"/>
          </a:xfrm>
          <a:prstGeom prst="rect">
            <a:avLst/>
          </a:prstGeom>
          <a:noFill/>
        </p:spPr>
        <p:txBody>
          <a:bodyPr wrap="square" rtlCol="0">
            <a:spAutoFit/>
          </a:bodyPr>
          <a:lstStyle/>
          <a:p>
            <a:pPr algn="ctr" defTabSz="457200">
              <a:spcAft>
                <a:spcPts val="600"/>
              </a:spcAft>
              <a:defRPr/>
            </a:pPr>
            <a:r>
              <a:rPr lang="en-US" sz="2800" b="1" dirty="0">
                <a:solidFill>
                  <a:srgbClr val="0075BF"/>
                </a:solidFill>
                <a:latin typeface="Century Gothic" panose="020B0502020202020204" pitchFamily="34" charset="0"/>
              </a:rPr>
              <a:t>Company Member Forum</a:t>
            </a:r>
          </a:p>
          <a:p>
            <a:pPr algn="ctr" defTabSz="457200">
              <a:spcAft>
                <a:spcPts val="600"/>
              </a:spcAft>
              <a:defRPr/>
            </a:pPr>
            <a:r>
              <a:rPr lang="en-US" sz="2800" b="1" dirty="0">
                <a:solidFill>
                  <a:srgbClr val="0075BF"/>
                </a:solidFill>
                <a:latin typeface="Century Gothic" panose="020B0502020202020204" pitchFamily="34" charset="0"/>
              </a:rPr>
              <a:t>Housekeeping Items</a:t>
            </a:r>
          </a:p>
        </p:txBody>
      </p:sp>
      <p:sp>
        <p:nvSpPr>
          <p:cNvPr id="10" name="Rectangle 9"/>
          <p:cNvSpPr/>
          <p:nvPr/>
        </p:nvSpPr>
        <p:spPr>
          <a:xfrm>
            <a:off x="2929259" y="2097578"/>
            <a:ext cx="6425242" cy="4047262"/>
          </a:xfrm>
          <a:prstGeom prst="rect">
            <a:avLst/>
          </a:prstGeom>
        </p:spPr>
        <p:txBody>
          <a:bodyPr wrap="square">
            <a:spAutoFit/>
          </a:bodyPr>
          <a:lstStyle/>
          <a:p>
            <a:pPr marL="285750" indent="-285750">
              <a:spcAft>
                <a:spcPts val="600"/>
              </a:spcAft>
              <a:buFont typeface="Arial" panose="020B0604020202020204" pitchFamily="34" charset="0"/>
              <a:buChar char="•"/>
              <a:defRPr/>
            </a:pPr>
            <a:r>
              <a:rPr lang="en-US" sz="1450" dirty="0">
                <a:solidFill>
                  <a:prstClr val="black"/>
                </a:solidFill>
                <a:latin typeface="Calibri" panose="020F0502020204030204"/>
              </a:rPr>
              <a:t>All attendees are automatically muted on entry.</a:t>
            </a:r>
          </a:p>
          <a:p>
            <a:pPr marL="285750" indent="-285750">
              <a:spcAft>
                <a:spcPts val="600"/>
              </a:spcAft>
              <a:buFont typeface="Arial" panose="020B0604020202020204" pitchFamily="34" charset="0"/>
              <a:buChar char="•"/>
            </a:pPr>
            <a:r>
              <a:rPr lang="en-US" sz="1450" dirty="0">
                <a:solidFill>
                  <a:prstClr val="black"/>
                </a:solidFill>
                <a:latin typeface="Calibri" panose="020F0502020204030204"/>
              </a:rPr>
              <a:t>You have the ability to unmute yourself, however we ask that you please remain muted at all times, unless you have requested permission to speak. This will greatly reduce any background noise. </a:t>
            </a:r>
          </a:p>
          <a:p>
            <a:pPr marL="285750" indent="-285750" defTabSz="457200">
              <a:buFont typeface="Arial" panose="020B0604020202020204" pitchFamily="34" charset="0"/>
              <a:buChar char="•"/>
            </a:pPr>
            <a:r>
              <a:rPr lang="en-US" sz="1450" dirty="0">
                <a:solidFill>
                  <a:prstClr val="black"/>
                </a:solidFill>
                <a:latin typeface="Calibri" panose="020F0502020204030204"/>
              </a:rPr>
              <a:t>To request permission to speak during the meeting, please type </a:t>
            </a:r>
            <a:r>
              <a:rPr lang="en-US" sz="1450" b="1" dirty="0">
                <a:solidFill>
                  <a:prstClr val="black"/>
                </a:solidFill>
                <a:latin typeface="Calibri" panose="020F0502020204030204"/>
              </a:rPr>
              <a:t>“SPEAK”</a:t>
            </a:r>
            <a:r>
              <a:rPr lang="en-US" sz="1450" dirty="0">
                <a:solidFill>
                  <a:prstClr val="black"/>
                </a:solidFill>
                <a:latin typeface="Calibri" panose="020F0502020204030204"/>
              </a:rPr>
              <a:t> in all caps in the general chat box. We have designated staff that will be closely monitoring the chat, and controlling the queue to speak throughout the meeting.</a:t>
            </a:r>
          </a:p>
          <a:p>
            <a:pPr marL="742950" lvl="1" indent="-285750" defTabSz="457200">
              <a:buFont typeface="Courier New" panose="02070309020205020404" pitchFamily="49" charset="0"/>
              <a:buChar char="o"/>
            </a:pPr>
            <a:r>
              <a:rPr lang="en-US" sz="1450" dirty="0">
                <a:solidFill>
                  <a:prstClr val="black"/>
                </a:solidFill>
                <a:latin typeface="Calibri" panose="020F0502020204030204"/>
              </a:rPr>
              <a:t>You can also use the chat to ask questions and make comments throughout the meeting, if you do not wish to speak.</a:t>
            </a:r>
          </a:p>
          <a:p>
            <a:pPr marL="742950" lvl="1" indent="-285750" defTabSz="457200">
              <a:buFont typeface="Courier New" panose="02070309020205020404" pitchFamily="49" charset="0"/>
              <a:buChar char="o"/>
            </a:pPr>
            <a:r>
              <a:rPr lang="en-US" sz="1450" dirty="0">
                <a:solidFill>
                  <a:prstClr val="black"/>
                </a:solidFill>
                <a:latin typeface="Calibri" panose="020F0502020204030204"/>
              </a:rPr>
              <a:t>Please note that if you call in without connecting to the WebEx, you will not be able to use the chat function. </a:t>
            </a:r>
          </a:p>
          <a:p>
            <a:pPr marL="742950" lvl="1" indent="-285750" defTabSz="457200">
              <a:buFont typeface="Courier New" panose="02070309020205020404" pitchFamily="49" charset="0"/>
              <a:buChar char="o"/>
            </a:pPr>
            <a:r>
              <a:rPr lang="en-US" sz="1450" dirty="0">
                <a:solidFill>
                  <a:prstClr val="black"/>
                </a:solidFill>
                <a:latin typeface="Calibri" panose="020F0502020204030204"/>
              </a:rPr>
              <a:t>The “raise hand” feature will not be used during this meeting</a:t>
            </a:r>
          </a:p>
          <a:p>
            <a:pPr marL="285750" indent="-285750" defTabSz="457200">
              <a:buFont typeface="Arial" panose="020B0604020202020204" pitchFamily="34" charset="0"/>
              <a:buChar char="•"/>
            </a:pPr>
            <a:r>
              <a:rPr lang="en-US" sz="1450" dirty="0">
                <a:solidFill>
                  <a:prstClr val="black"/>
                </a:solidFill>
                <a:latin typeface="Calibri" panose="020F0502020204030204"/>
              </a:rPr>
              <a:t>This meeting is being recorded for note taking purposes</a:t>
            </a:r>
          </a:p>
          <a:p>
            <a:pPr marL="342900" indent="-342900">
              <a:spcAft>
                <a:spcPts val="600"/>
              </a:spcAft>
              <a:buFont typeface="Arial" panose="020B0604020202020204" pitchFamily="34" charset="0"/>
              <a:buChar char="•"/>
            </a:pPr>
            <a:endParaRPr lang="en-US" sz="1600" dirty="0">
              <a:solidFill>
                <a:prstClr val="black"/>
              </a:solidFill>
              <a:latin typeface="Calibri" panose="020F0502020204030204"/>
            </a:endParaRPr>
          </a:p>
          <a:p>
            <a:pPr marL="342900" indent="-342900">
              <a:spcAft>
                <a:spcPts val="600"/>
              </a:spcAft>
              <a:buFont typeface="Arial" panose="020B0604020202020204" pitchFamily="34" charset="0"/>
              <a:buChar char="•"/>
              <a:defRPr/>
            </a:pPr>
            <a:endParaRPr lang="en-US" sz="1600" dirty="0">
              <a:solidFill>
                <a:prstClr val="black"/>
              </a:solidFill>
              <a:latin typeface="Calibri" panose="020F0502020204030204"/>
            </a:endParaRPr>
          </a:p>
        </p:txBody>
      </p:sp>
    </p:spTree>
    <p:extLst>
      <p:ext uri="{BB962C8B-B14F-4D97-AF65-F5344CB8AC3E}">
        <p14:creationId xmlns:p14="http://schemas.microsoft.com/office/powerpoint/2010/main" val="361080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8622"/>
            <a:ext cx="10550994" cy="601526"/>
          </a:xfrm>
        </p:spPr>
        <p:txBody>
          <a:bodyPr>
            <a:normAutofit fontScale="90000"/>
          </a:bodyPr>
          <a:lstStyle/>
          <a:p>
            <a:r>
              <a:rPr lang="en-US" sz="3600" b="1" kern="1200" dirty="0">
                <a:solidFill>
                  <a:srgbClr val="0075BF"/>
                </a:solidFill>
                <a:effectLst/>
                <a:latin typeface="Century Gothic" panose="020B0502020202020204" pitchFamily="34" charset="0"/>
                <a:ea typeface="Times New Roman" panose="02020603050405020304" pitchFamily="18" charset="0"/>
                <a:cs typeface="Times New Roman" panose="02020603050405020304" pitchFamily="18" charset="0"/>
              </a:rPr>
              <a:t>Update From ANSI Committee on Education</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p:cNvSpPr>
            <a:spLocks noGrp="1"/>
          </p:cNvSpPr>
          <p:nvPr>
            <p:ph sz="half" idx="13"/>
          </p:nvPr>
        </p:nvSpPr>
        <p:spPr>
          <a:xfrm>
            <a:off x="914400" y="1232288"/>
            <a:ext cx="10450509" cy="4925351"/>
          </a:xfrm>
        </p:spPr>
        <p:txBody>
          <a:bodyPr/>
          <a:lstStyle/>
          <a:p>
            <a:pPr marL="342900" marR="0" lvl="0" indent="-342900">
              <a:spcBef>
                <a:spcPts val="0"/>
              </a:spcBef>
              <a:spcAft>
                <a:spcPts val="0"/>
              </a:spcAft>
              <a:buFont typeface="Arial" panose="020B0604020202020204" pitchFamily="34" charset="0"/>
              <a:buChar char="•"/>
              <a:tabLst>
                <a:tab pos="457200" algn="l"/>
              </a:tabLst>
            </a:pPr>
            <a:r>
              <a:rPr lang="en-US" b="1" dirty="0">
                <a:solidFill>
                  <a:srgbClr val="3B3838"/>
                </a:solidFill>
                <a:latin typeface="Calibri" panose="020F0502020204030204" pitchFamily="34" charset="0"/>
                <a:cs typeface="Times New Roman" panose="02020603050405020304" pitchFamily="18" charset="0"/>
                <a:hlinkClick r:id="rId2" action="ppaction://hlinkpres?slideindex=1&amp;slidetitle=">
                  <a:extLst>
                    <a:ext uri="{A12FA001-AC4F-418D-AE19-62706E023703}">
                      <ahyp:hlinkClr xmlns:ahyp="http://schemas.microsoft.com/office/drawing/2018/hyperlinkcolor" val="tx"/>
                    </a:ext>
                  </a:extLst>
                </a:hlinkClick>
              </a:rPr>
              <a:t>Muhammad Ali</a:t>
            </a:r>
            <a:r>
              <a:rPr lang="en-US" dirty="0">
                <a:solidFill>
                  <a:srgbClr val="3B3838"/>
                </a:solidFill>
                <a:latin typeface="Calibri" panose="020F0502020204030204" pitchFamily="34" charset="0"/>
                <a:cs typeface="Times New Roman" panose="02020603050405020304" pitchFamily="18" charset="0"/>
              </a:rPr>
              <a:t>, </a:t>
            </a:r>
            <a:r>
              <a:rPr lang="en-US" sz="2800" kern="1200" dirty="0">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Sr. Standards Strategy and Policy Leader at HP, Inc. and ANSI </a:t>
            </a:r>
            <a:r>
              <a:rPr lang="en-US" sz="2800" kern="1200" dirty="0" err="1">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CoE</a:t>
            </a:r>
            <a:r>
              <a:rPr lang="en-US" sz="2800" kern="1200" dirty="0">
                <a:solidFill>
                  <a:srgbClr val="3B3838"/>
                </a:solidFill>
                <a:effectLst/>
                <a:latin typeface="Calibri" panose="020F0502020204030204" pitchFamily="34" charset="0"/>
                <a:ea typeface="Roboto Light" panose="02000000000000000000" pitchFamily="2" charset="0"/>
                <a:cs typeface="Times New Roman" panose="02020603050405020304" pitchFamily="18" charset="0"/>
              </a:rPr>
              <a:t> Co-Vice Chair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125595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166"/>
            <a:ext cx="10550994" cy="601526"/>
          </a:xfrm>
        </p:spPr>
        <p:txBody>
          <a:bodyPr/>
          <a:lstStyle/>
          <a:p>
            <a:r>
              <a:rPr lang="en-US" dirty="0"/>
              <a:t>Generative Artificial Intelligence</a:t>
            </a:r>
          </a:p>
        </p:txBody>
      </p:sp>
      <p:sp>
        <p:nvSpPr>
          <p:cNvPr id="5" name="Content Placeholder 4"/>
          <p:cNvSpPr>
            <a:spLocks noGrp="1"/>
          </p:cNvSpPr>
          <p:nvPr>
            <p:ph sz="half" idx="13"/>
          </p:nvPr>
        </p:nvSpPr>
        <p:spPr>
          <a:xfrm>
            <a:off x="914400" y="1145512"/>
            <a:ext cx="10450509" cy="4925351"/>
          </a:xfrm>
        </p:spPr>
        <p:txBody>
          <a:bodyPr/>
          <a:lstStyle/>
          <a:p>
            <a:pPr>
              <a:buFont typeface="Arial" panose="020B0604020202020204" pitchFamily="34" charset="0"/>
              <a:buChar char="•"/>
            </a:pPr>
            <a:r>
              <a:rPr lang="en-US" b="1" dirty="0">
                <a:solidFill>
                  <a:srgbClr val="3B3838"/>
                </a:solidFill>
                <a:latin typeface="Calibri" panose="020F0502020204030204" pitchFamily="34" charset="0"/>
                <a:cs typeface="Times New Roman" panose="02020603050405020304" pitchFamily="18" charset="0"/>
                <a:hlinkClick r:id="rId2" action="ppaction://hlinkpres?slideindex=1&amp;slidetitle=">
                  <a:extLst>
                    <a:ext uri="{A12FA001-AC4F-418D-AE19-62706E023703}">
                      <ahyp:hlinkClr xmlns:ahyp="http://schemas.microsoft.com/office/drawing/2018/hyperlinkcolor" val="tx"/>
                    </a:ext>
                  </a:extLst>
                </a:hlinkClick>
              </a:rPr>
              <a:t>Courtney Lang</a:t>
            </a:r>
            <a:r>
              <a:rPr lang="en-US" dirty="0">
                <a:latin typeface="+mn-lt"/>
              </a:rPr>
              <a:t>, Vice President of Policy for Trust, Data, and Technology at Information Technology Industry Council (ITI)</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86490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Panel Session: Standard is Published. What’s Next?</a:t>
            </a:r>
          </a:p>
        </p:txBody>
      </p:sp>
      <p:sp>
        <p:nvSpPr>
          <p:cNvPr id="5" name="Content Placeholder 4"/>
          <p:cNvSpPr>
            <a:spLocks noGrp="1"/>
          </p:cNvSpPr>
          <p:nvPr>
            <p:ph sz="half" idx="13"/>
          </p:nvPr>
        </p:nvSpPr>
        <p:spPr>
          <a:xfrm>
            <a:off x="914400" y="1145512"/>
            <a:ext cx="10450509" cy="4925351"/>
          </a:xfrm>
        </p:spPr>
        <p:txBody>
          <a:bodyPr/>
          <a:lstStyle/>
          <a:p>
            <a:pPr>
              <a:buFont typeface="Arial" panose="020B0604020202020204" pitchFamily="34" charset="0"/>
              <a:buChar char="•"/>
            </a:pPr>
            <a:r>
              <a:rPr lang="en-US" b="1" dirty="0">
                <a:latin typeface="+mn-lt"/>
              </a:rPr>
              <a:t>Suzanne Alfano</a:t>
            </a:r>
            <a:r>
              <a:rPr lang="en-US" dirty="0">
                <a:latin typeface="+mn-lt"/>
              </a:rPr>
              <a:t>, Executive Director at Canadian Fire Alarm Association</a:t>
            </a:r>
            <a:endParaRPr lang="en-US" b="1" dirty="0">
              <a:latin typeface="+mn-lt"/>
              <a:cs typeface="Calibri" panose="020F0502020204030204" pitchFamily="34" charset="0"/>
            </a:endParaRPr>
          </a:p>
          <a:p>
            <a:pPr>
              <a:buFont typeface="Arial" panose="020B0604020202020204" pitchFamily="34" charset="0"/>
              <a:buChar char="•"/>
            </a:pPr>
            <a:r>
              <a:rPr lang="en-US" b="1">
                <a:latin typeface="Calibri" panose="020F0502020204030204" pitchFamily="34" charset="0"/>
                <a:cs typeface="Calibri" panose="020F0502020204030204" pitchFamily="34" charset="0"/>
              </a:rPr>
              <a:t>Kirk </a:t>
            </a:r>
            <a:r>
              <a:rPr lang="en-US" b="1" dirty="0">
                <a:latin typeface="Calibri" panose="020F0502020204030204" pitchFamily="34" charset="0"/>
                <a:cs typeface="Calibri" panose="020F0502020204030204" pitchFamily="34" charset="0"/>
              </a:rPr>
              <a:t>Anderson</a:t>
            </a:r>
            <a:r>
              <a:rPr lang="en-US" dirty="0">
                <a:latin typeface="Calibri" panose="020F0502020204030204" pitchFamily="34" charset="0"/>
                <a:cs typeface="Calibri" panose="020F0502020204030204" pitchFamily="34" charset="0"/>
              </a:rPr>
              <a:t>, Director of Government Relations at Nidec Motor</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Michael </a:t>
            </a:r>
            <a:r>
              <a:rPr lang="en-US" b="1" dirty="0" err="1">
                <a:latin typeface="Calibri" panose="020F0502020204030204" pitchFamily="34" charset="0"/>
                <a:cs typeface="Calibri" panose="020F0502020204030204" pitchFamily="34" charset="0"/>
              </a:rPr>
              <a:t>Atlass</a:t>
            </a:r>
            <a:r>
              <a:rPr lang="en-US" dirty="0">
                <a:latin typeface="Calibri" panose="020F0502020204030204" pitchFamily="34" charset="0"/>
                <a:cs typeface="Calibri" panose="020F0502020204030204" pitchFamily="34" charset="0"/>
              </a:rPr>
              <a:t>, Senior Director and Legal Counsel at Qualcomm </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327072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6796" y="2241340"/>
            <a:ext cx="7772400" cy="838110"/>
          </a:xfrm>
        </p:spPr>
        <p:txBody>
          <a:bodyPr/>
          <a:lstStyle/>
          <a:p>
            <a:r>
              <a:rPr lang="en-US" dirty="0"/>
              <a:t>Break</a:t>
            </a:r>
            <a:br>
              <a:rPr lang="en-US" dirty="0"/>
            </a:br>
            <a:r>
              <a:rPr lang="en-US" sz="3200" dirty="0"/>
              <a:t>2:45pm-3:00pm ET</a:t>
            </a:r>
          </a:p>
        </p:txBody>
      </p:sp>
    </p:spTree>
    <p:extLst>
      <p:ext uri="{BB962C8B-B14F-4D97-AF65-F5344CB8AC3E}">
        <p14:creationId xmlns:p14="http://schemas.microsoft.com/office/powerpoint/2010/main" val="131477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1060"/>
            <a:ext cx="10550994" cy="601526"/>
          </a:xfrm>
        </p:spPr>
        <p:txBody>
          <a:bodyPr>
            <a:normAutofit fontScale="90000"/>
          </a:bodyPr>
          <a:lstStyle/>
          <a:p>
            <a:r>
              <a:rPr lang="en-US" dirty="0"/>
              <a:t>Panel Session: Collaboration, Coordination and Connect in Standardization</a:t>
            </a:r>
          </a:p>
        </p:txBody>
      </p:sp>
      <p:sp>
        <p:nvSpPr>
          <p:cNvPr id="5" name="Content Placeholder 4"/>
          <p:cNvSpPr>
            <a:spLocks noGrp="1"/>
          </p:cNvSpPr>
          <p:nvPr>
            <p:ph sz="half" idx="13"/>
          </p:nvPr>
        </p:nvSpPr>
        <p:spPr>
          <a:xfrm>
            <a:off x="914400" y="1210826"/>
            <a:ext cx="10450509" cy="4925351"/>
          </a:xfrm>
        </p:spPr>
        <p:txBody>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hlinkClick r:id="rId2" action="ppaction://hlinkpres?slideindex=1&amp;slidetitle=">
                  <a:extLst>
                    <a:ext uri="{A12FA001-AC4F-418D-AE19-62706E023703}">
                      <ahyp:hlinkClr xmlns:ahyp="http://schemas.microsoft.com/office/drawing/2018/hyperlinkcolor" val="tx"/>
                    </a:ext>
                  </a:extLst>
                </a:hlinkClick>
              </a:rPr>
              <a:t>Dan Schaffer</a:t>
            </a:r>
            <a:r>
              <a:rPr lang="en-US" dirty="0">
                <a:latin typeface="+mn-lt"/>
              </a:rPr>
              <a:t>, Director of Strategic Partnerships and Programs at </a:t>
            </a:r>
            <a:r>
              <a:rPr lang="en-US" dirty="0" err="1">
                <a:latin typeface="+mn-lt"/>
              </a:rPr>
              <a:t>Accuris</a:t>
            </a:r>
            <a:endParaRPr lang="en-US" b="1" dirty="0">
              <a:latin typeface="+mn-lt"/>
              <a:cs typeface="Calibri" panose="020F0502020204030204" pitchFamily="34" charset="0"/>
            </a:endParaRP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Brian </a:t>
            </a:r>
            <a:r>
              <a:rPr lang="en-US" b="1" dirty="0" err="1">
                <a:latin typeface="Calibri" panose="020F0502020204030204" pitchFamily="34" charset="0"/>
                <a:cs typeface="Calibri" panose="020F0502020204030204" pitchFamily="34" charset="0"/>
              </a:rPr>
              <a:t>Meincke</a:t>
            </a:r>
            <a:r>
              <a:rPr lang="en-US" dirty="0">
                <a:latin typeface="Calibri" panose="020F0502020204030204" pitchFamily="34" charset="0"/>
                <a:cs typeface="Calibri" panose="020F0502020204030204" pitchFamily="34" charset="0"/>
              </a:rPr>
              <a:t>, Vice President, Global Business Development and Innovation Strategy at ASTM AM </a:t>
            </a:r>
            <a:r>
              <a:rPr lang="en-US" dirty="0" err="1">
                <a:latin typeface="Calibri" panose="020F0502020204030204" pitchFamily="34" charset="0"/>
                <a:cs typeface="Calibri" panose="020F0502020204030204" pitchFamily="34" charset="0"/>
              </a:rPr>
              <a:t>CoE</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b="1" dirty="0">
                <a:latin typeface="Calibri" panose="020F0502020204030204" pitchFamily="34" charset="0"/>
                <a:cs typeface="Calibri" panose="020F0502020204030204" pitchFamily="34" charset="0"/>
                <a:hlinkClick r:id="rId2" action="ppaction://hlinkpres?slideindex=1&amp;slidetitle=">
                  <a:extLst>
                    <a:ext uri="{A12FA001-AC4F-418D-AE19-62706E023703}">
                      <ahyp:hlinkClr xmlns:ahyp="http://schemas.microsoft.com/office/drawing/2018/hyperlinkcolor" val="tx"/>
                    </a:ext>
                  </a:extLst>
                </a:hlinkClick>
              </a:rPr>
              <a:t>Matt Williams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MBA, LSSBB, Vice President of Standards at Association for the Advancement of Medical Instrumentation (AAMI)</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235266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166"/>
            <a:ext cx="10550994" cy="601526"/>
          </a:xfrm>
        </p:spPr>
        <p:txBody>
          <a:bodyPr>
            <a:normAutofit fontScale="90000"/>
          </a:bodyPr>
          <a:lstStyle/>
          <a:p>
            <a:r>
              <a:rPr lang="en-US" dirty="0"/>
              <a:t>Update from ANSI International Policy Advisory Group</a:t>
            </a:r>
          </a:p>
        </p:txBody>
      </p:sp>
      <p:sp>
        <p:nvSpPr>
          <p:cNvPr id="5" name="Content Placeholder 4"/>
          <p:cNvSpPr>
            <a:spLocks noGrp="1"/>
          </p:cNvSpPr>
          <p:nvPr>
            <p:ph sz="half" idx="13"/>
          </p:nvPr>
        </p:nvSpPr>
        <p:spPr>
          <a:xfrm>
            <a:off x="914400" y="1295893"/>
            <a:ext cx="10450509" cy="4925351"/>
          </a:xfrm>
        </p:spPr>
        <p:txBody>
          <a:bodyPr/>
          <a:lstStyle/>
          <a:p>
            <a:pPr>
              <a:buFont typeface="Arial" panose="020B0604020202020204" pitchFamily="34" charset="0"/>
              <a:buChar char="•"/>
            </a:pPr>
            <a:r>
              <a:rPr lang="en-US" b="1" dirty="0" err="1">
                <a:latin typeface="Calibri" panose="020F0502020204030204" pitchFamily="34" charset="0"/>
                <a:cs typeface="Calibri" panose="020F0502020204030204" pitchFamily="34" charset="0"/>
              </a:rPr>
              <a:t>Ajit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Jillavenkatesa</a:t>
            </a:r>
            <a:r>
              <a:rPr lang="en-US" dirty="0">
                <a:latin typeface="Calibri" panose="020F0502020204030204" pitchFamily="34" charset="0"/>
                <a:cs typeface="Calibri" panose="020F0502020204030204" pitchFamily="34" charset="0"/>
              </a:rPr>
              <a:t>, Senior Standards Policy Legal Advisor at Apple, ANSI IPAG Chair</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A79FDF-0332-472F-850D-1D030698853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Roboto Medium"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Calibri" panose="020F0502020204030204"/>
              <a:ea typeface="Roboto Medium" panose="02000000000000000000" pitchFamily="2" charset="0"/>
              <a:cs typeface="+mn-cs"/>
            </a:endParaRPr>
          </a:p>
        </p:txBody>
      </p:sp>
    </p:spTree>
    <p:extLst>
      <p:ext uri="{BB962C8B-B14F-4D97-AF65-F5344CB8AC3E}">
        <p14:creationId xmlns:p14="http://schemas.microsoft.com/office/powerpoint/2010/main" val="17486595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Presentation2" id="{12AABE91-3CDE-45CD-AC75-E218B47FE2C2}" vid="{1D5A57F6-6CFA-437B-8311-5E90102F136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Presentation1" id="{13FDEE02-176A-49C2-9BFE-7043446C6AA5}" vid="{0335CF7D-6DC3-4D22-913C-E5BDDEFCA96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err="1" smtClean="0">
            <a:latin typeface="+mj-lt"/>
            <a:ea typeface="Roboto Light" panose="02000000000000000000" pitchFamily="2" charset="0"/>
          </a:defRPr>
        </a:defPPr>
      </a:lstStyle>
    </a:txDef>
  </a:objectDefaults>
  <a:extraClrSchemeLst/>
  <a:extLst>
    <a:ext uri="{05A4C25C-085E-4340-85A3-A5531E510DB2}">
      <thm15:themeFamily xmlns:thm15="http://schemas.microsoft.com/office/thememl/2012/main" name="2023 ANSI PowerPoint Template 16x9.potx" id="{D19074F5-C097-4D1B-A3C7-20FDC8154934}" vid="{3AAA22A5-AC72-4FA1-A20E-056D16C9CD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B169130D-0927-435A-8B04-86BF4970BDEE}"/>
</file>

<file path=customXml/itemProps2.xml><?xml version="1.0" encoding="utf-8"?>
<ds:datastoreItem xmlns:ds="http://schemas.openxmlformats.org/officeDocument/2006/customXml" ds:itemID="{A03E20BC-EC6D-4562-B954-5BE175D87C3D}"/>
</file>

<file path=customXml/itemProps3.xml><?xml version="1.0" encoding="utf-8"?>
<ds:datastoreItem xmlns:ds="http://schemas.openxmlformats.org/officeDocument/2006/customXml" ds:itemID="{968C050B-9E91-40A4-A275-351FEE9D0936}"/>
</file>

<file path=docProps/app.xml><?xml version="1.0" encoding="utf-8"?>
<Properties xmlns="http://schemas.openxmlformats.org/officeDocument/2006/extended-properties" xmlns:vt="http://schemas.openxmlformats.org/officeDocument/2006/docPropsVTypes">
  <TotalTime>431</TotalTime>
  <Words>388</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Century Gothic</vt:lpstr>
      <vt:lpstr>Courier New</vt:lpstr>
      <vt:lpstr>Times New Roman</vt:lpstr>
      <vt:lpstr>Wingdings</vt:lpstr>
      <vt:lpstr>1_Office Theme</vt:lpstr>
      <vt:lpstr>2_Office Theme</vt:lpstr>
      <vt:lpstr>Office Theme</vt:lpstr>
      <vt:lpstr>2023 September Company Member Forum</vt:lpstr>
      <vt:lpstr>Welcome and Opening Items</vt:lpstr>
      <vt:lpstr>PowerPoint Presentation</vt:lpstr>
      <vt:lpstr>Update From ANSI Committee on Education </vt:lpstr>
      <vt:lpstr>Generative Artificial Intelligence</vt:lpstr>
      <vt:lpstr>Panel Session: Standard is Published. What’s Next?</vt:lpstr>
      <vt:lpstr>Break 2:45pm-3:00pm ET</vt:lpstr>
      <vt:lpstr>Panel Session: Collaboration, Coordination and Connect in Standardization</vt:lpstr>
      <vt:lpstr>Update from ANSI International Policy Advisory Group</vt:lpstr>
      <vt:lpstr>Closing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September Company Member Forum</dc:title>
  <dc:creator>Gracie Girvalo</dc:creator>
  <cp:lastModifiedBy>Gracie Girvalo</cp:lastModifiedBy>
  <cp:revision>23</cp:revision>
  <dcterms:created xsi:type="dcterms:W3CDTF">2023-09-13T14:02:47Z</dcterms:created>
  <dcterms:modified xsi:type="dcterms:W3CDTF">2023-09-14T16:42:58Z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